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1" r:id="rId7"/>
    <p:sldId id="273" r:id="rId8"/>
    <p:sldId id="278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3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42" autoAdjust="0"/>
    <p:restoredTop sz="95407" autoAdjust="0"/>
  </p:normalViewPr>
  <p:slideViewPr>
    <p:cSldViewPr snapToGrid="0">
      <p:cViewPr varScale="1">
        <p:scale>
          <a:sx n="73" d="100"/>
          <a:sy n="73" d="100"/>
        </p:scale>
        <p:origin x="6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ownloads\&#1044;&#1080;&#1072;&#1075;&#1088;&#1072;&#1084;&#1072;_20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7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206853705330631E-2"/>
          <c:y val="9.2414514365954187E-2"/>
          <c:w val="0.58459911489166005"/>
          <c:h val="0.88782053169450692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Lbls>
            <c:dLbl>
              <c:idx val="0"/>
              <c:layout>
                <c:manualLayout>
                  <c:x val="4.0241448692152921E-3"/>
                  <c:y val="-0.1227328061508371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37-4341-9731-193938F1ABE1}"/>
                </c:ext>
              </c:extLst>
            </c:dLbl>
            <c:dLbl>
              <c:idx val="1"/>
              <c:layout>
                <c:manualLayout>
                  <c:x val="1.3071077382932669E-2"/>
                  <c:y val="6.519977294058799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37-4341-9731-193938F1ABE1}"/>
                </c:ext>
              </c:extLst>
            </c:dLbl>
            <c:dLbl>
              <c:idx val="2"/>
              <c:layout>
                <c:manualLayout>
                  <c:x val="-3.2095248657298167E-2"/>
                  <c:y val="1.78306833701461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37-4341-9731-193938F1ABE1}"/>
                </c:ext>
              </c:extLst>
            </c:dLbl>
            <c:dLbl>
              <c:idx val="3"/>
              <c:layout>
                <c:manualLayout>
                  <c:x val="-9.2917610650781572E-3"/>
                  <c:y val="2.14040589680036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37-4341-9731-193938F1ABE1}"/>
                </c:ext>
              </c:extLst>
            </c:dLbl>
            <c:dLbl>
              <c:idx val="4"/>
              <c:layout>
                <c:manualLayout>
                  <c:x val="5.3655264922870555E-3"/>
                  <c:y val="-0.179171457957476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37-4341-9731-193938F1ABE1}"/>
                </c:ext>
              </c:extLst>
            </c:dLbl>
            <c:dLbl>
              <c:idx val="5"/>
              <c:layout>
                <c:manualLayout>
                  <c:x val="-1.3903895815839922E-3"/>
                  <c:y val="-1.99857244825124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37-4341-9731-193938F1ABE1}"/>
                </c:ext>
              </c:extLst>
            </c:dLbl>
            <c:dLbl>
              <c:idx val="6"/>
              <c:layout>
                <c:manualLayout>
                  <c:x val="1.1455610302232855E-3"/>
                  <c:y val="-2.2122555879658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37-4341-9731-193938F1ABE1}"/>
                </c:ext>
              </c:extLst>
            </c:dLbl>
            <c:dLbl>
              <c:idx val="7"/>
              <c:layout>
                <c:manualLayout>
                  <c:x val="5.2676161958628903E-3"/>
                  <c:y val="-2.49776593771602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37-4341-9731-193938F1ABE1}"/>
                </c:ext>
              </c:extLst>
            </c:dLbl>
            <c:dLbl>
              <c:idx val="8"/>
              <c:layout>
                <c:manualLayout>
                  <c:x val="2.4869426532950004E-3"/>
                  <c:y val="-2.425916246550554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37-4341-9731-193938F1ABE1}"/>
                </c:ext>
              </c:extLst>
            </c:dLbl>
            <c:dLbl>
              <c:idx val="9"/>
              <c:layout>
                <c:manualLayout>
                  <c:x val="7.9013714834941413E-3"/>
                  <c:y val="-1.42755174875089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37-4341-9731-193938F1ABE1}"/>
                </c:ext>
              </c:extLst>
            </c:dLbl>
            <c:dLbl>
              <c:idx val="10"/>
              <c:layout>
                <c:manualLayout>
                  <c:x val="-2.6827632461435278E-3"/>
                  <c:y val="-2.781432834814277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37-4341-9731-193938F1ABE1}"/>
                </c:ext>
              </c:extLst>
            </c:dLbl>
            <c:dLbl>
              <c:idx val="11"/>
              <c:layout>
                <c:manualLayout>
                  <c:x val="-4.171011470281572E-3"/>
                  <c:y val="-4.273503554494998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37-4341-9731-193938F1ABE1}"/>
                </c:ext>
              </c:extLst>
            </c:dLbl>
            <c:dLbl>
              <c:idx val="12"/>
              <c:layout>
                <c:manualLayout>
                  <c:x val="2.7806743135210302E-3"/>
                  <c:y val="-6.4102553317424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37-4341-9731-193938F1ABE1}"/>
                </c:ext>
              </c:extLst>
            </c:dLbl>
            <c:dLbl>
              <c:idx val="13"/>
              <c:layout>
                <c:manualLayout>
                  <c:x val="1.3903371567605158E-3"/>
                  <c:y val="-1.49572624407324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37-4341-9731-193938F1ABE1}"/>
                </c:ext>
              </c:extLst>
            </c:dLbl>
            <c:dLbl>
              <c:idx val="14"/>
              <c:layout>
                <c:manualLayout>
                  <c:x val="4.1710114702815434E-3"/>
                  <c:y val="-1.92307659952274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037-4341-9731-193938F1ABE1}"/>
                </c:ext>
              </c:extLst>
            </c:dLbl>
            <c:dLbl>
              <c:idx val="15"/>
              <c:layout>
                <c:manualLayout>
                  <c:x val="8.3420229405630868E-3"/>
                  <c:y val="-1.28205106634849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037-4341-9731-193938F1ABE1}"/>
                </c:ext>
              </c:extLst>
            </c:dLbl>
            <c:dLbl>
              <c:idx val="16"/>
              <c:layout>
                <c:manualLayout>
                  <c:x val="8.3420229405630868E-3"/>
                  <c:y val="-8.54700710898999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037-4341-9731-193938F1ABE1}"/>
                </c:ext>
              </c:extLst>
            </c:dLbl>
            <c:dLbl>
              <c:idx val="17"/>
              <c:layout>
                <c:manualLayout>
                  <c:x val="1.5293708724365661E-2"/>
                  <c:y val="-6.41025533174249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037-4341-9731-193938F1A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Лист1!$B$4:$B$14</c:f>
              <c:strCache>
                <c:ptCount val="11"/>
                <c:pt idx="0">
                  <c:v>земельних ресурсів</c:v>
                </c:pt>
                <c:pt idx="1">
                  <c:v>державна реєстрація бізнесу</c:v>
                </c:pt>
                <c:pt idx="2">
                  <c:v>державного земельного кадастру</c:v>
                </c:pt>
                <c:pt idx="3">
                  <c:v>житлового господарства</c:v>
                </c:pt>
                <c:pt idx="4">
                  <c:v>державної реєстрації громадських організацій</c:v>
                </c:pt>
                <c:pt idx="5">
                  <c:v>архітектура та будівництво</c:v>
                </c:pt>
                <c:pt idx="6">
                  <c:v>молодіжної політики та справах дітей</c:v>
                </c:pt>
                <c:pt idx="7">
                  <c:v>державної реєстрації нерухомого майна</c:v>
                </c:pt>
                <c:pt idx="8">
                  <c:v>реєстрації/зняття з реєстрації місця проживання фізичних осіб</c:v>
                </c:pt>
                <c:pt idx="9">
                  <c:v>паспортні послуги</c:v>
                </c:pt>
                <c:pt idx="10">
                  <c:v>інші послуги</c:v>
                </c:pt>
              </c:strCache>
            </c:strRef>
          </c:cat>
          <c:val>
            <c:numRef>
              <c:f>Лист1!$C$4:$C$14</c:f>
              <c:numCache>
                <c:formatCode>General</c:formatCode>
                <c:ptCount val="11"/>
                <c:pt idx="0">
                  <c:v>13.6</c:v>
                </c:pt>
                <c:pt idx="1">
                  <c:v>11.6</c:v>
                </c:pt>
                <c:pt idx="2">
                  <c:v>9.5</c:v>
                </c:pt>
                <c:pt idx="3">
                  <c:v>6.3</c:v>
                </c:pt>
                <c:pt idx="4">
                  <c:v>24.8</c:v>
                </c:pt>
                <c:pt idx="5">
                  <c:v>13.6</c:v>
                </c:pt>
                <c:pt idx="6">
                  <c:v>5.8</c:v>
                </c:pt>
                <c:pt idx="7">
                  <c:v>4.2</c:v>
                </c:pt>
                <c:pt idx="8">
                  <c:v>1.6</c:v>
                </c:pt>
                <c:pt idx="9">
                  <c:v>3.2</c:v>
                </c:pt>
                <c:pt idx="10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037-4341-9731-193938F1A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176761663916183"/>
          <c:y val="7.6380454984615265E-2"/>
          <c:w val="0.31942423104875317"/>
          <c:h val="0.86941406083275452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UA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 кількість звернень в абсолютному значені зареєстрована у сферах: </a:t>
            </a:r>
            <a:endParaRPr lang="ru-UA" sz="20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6583231962065367"/>
          <c:y val="1.2638028021707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UA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136040618832657E-2"/>
          <c:y val="0.30778986446455153"/>
          <c:w val="0.52000928244678679"/>
          <c:h val="0.688984753832749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5D4-4B14-8A36-A5389D6CAE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D5D4-4B14-8A36-A5389D6CAE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5D4-4B14-8A36-A5389D6CAE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D5D4-4B14-8A36-A5389D6CAE6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5D4-4B14-8A36-A5389D6CAE6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D5D4-4B14-8A36-A5389D6CAE6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52,3 %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D4-4B14-8A36-A5389D6CAE6F}"/>
                </c:ext>
              </c:extLst>
            </c:dLbl>
            <c:dLbl>
              <c:idx val="1"/>
              <c:layout>
                <c:manualLayout>
                  <c:x val="-4.7788978812243831E-2"/>
                  <c:y val="-5.60656755045498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11,8 %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D4-4B14-8A36-A5389D6CAE6F}"/>
                </c:ext>
              </c:extLst>
            </c:dLbl>
            <c:dLbl>
              <c:idx val="2"/>
              <c:layout>
                <c:manualLayout>
                  <c:x val="-3.6819269716199476E-2"/>
                  <c:y val="-3.9000888697554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5,6 %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680424213592013E-2"/>
                      <c:h val="8.83253337965637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5D4-4B14-8A36-A5389D6CAE6F}"/>
                </c:ext>
              </c:extLst>
            </c:dLbl>
            <c:dLbl>
              <c:idx val="3"/>
              <c:layout>
                <c:manualLayout>
                  <c:x val="-1.6078944888401114E-2"/>
                  <c:y val="-6.3883004099841273E-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11,8 %</a:t>
                    </a:r>
                    <a:r>
                      <a:rPr lang="en-US" baseline="0" dirty="0"/>
                      <a:t> 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D4-4B14-8A36-A5389D6CAE6F}"/>
                </c:ext>
              </c:extLst>
            </c:dLbl>
            <c:dLbl>
              <c:idx val="4"/>
              <c:layout>
                <c:manualLayout>
                  <c:x val="-4.300916116386487E-2"/>
                  <c:y val="-1.48044928318863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4,0 %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D4-4B14-8A36-A5389D6CAE6F}"/>
                </c:ext>
              </c:extLst>
            </c:dLbl>
            <c:dLbl>
              <c:idx val="5"/>
              <c:layout>
                <c:manualLayout>
                  <c:x val="1.455096966745548E-2"/>
                  <c:y val="9.73994649764736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0" baseline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14,5%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0" baseline="0">
                      <a:solidFill>
                        <a:schemeClr val="tx2"/>
                      </a:solidFill>
                      <a:latin typeface="Times New Roman" panose="02020603050405020304" pitchFamily="18" charset="0"/>
                      <a:ea typeface="+mn-ea"/>
                      <a:cs typeface="+mn-cs"/>
                    </a:defRPr>
                  </a:pPr>
                  <a:endParaRPr lang="ru-UA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8915155866572"/>
                      <c:h val="0.114557961081089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D5D4-4B14-8A36-A5389D6CAE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послуги у сфері реєстрації місця проживання</c:v>
                </c:pt>
                <c:pt idx="1">
                  <c:v>послуги у сфері реєстрації нерухомого майна</c:v>
                </c:pt>
                <c:pt idx="2">
                  <c:v>послуги у сфері бізнесу</c:v>
                </c:pt>
                <c:pt idx="3">
                  <c:v>паспортні питання</c:v>
                </c:pt>
                <c:pt idx="4">
                  <c:v>послуги у сфері земельних відносин</c:v>
                </c:pt>
                <c:pt idx="5">
                  <c:v>всі інші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52.3</c:v>
                </c:pt>
                <c:pt idx="1">
                  <c:v>11.8</c:v>
                </c:pt>
                <c:pt idx="2">
                  <c:v>8.6</c:v>
                </c:pt>
                <c:pt idx="3">
                  <c:v>10.5</c:v>
                </c:pt>
                <c:pt idx="4">
                  <c:v>4.4000000000000004</c:v>
                </c:pt>
                <c:pt idx="5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4-4B14-8A36-A5389D6CAE6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689355011160312"/>
          <c:y val="0.25759924523646782"/>
          <c:w val="0.43809597580109411"/>
          <c:h val="0.6723459601395228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200" spc="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Надходження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коштів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платні</a:t>
            </a:r>
            <a:r>
              <a:rPr lang="ru-RU" sz="2200" b="1" baseline="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послуги-835,2 тис. грн. </a:t>
            </a:r>
            <a:endParaRPr lang="ru-RU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6601781167270792E-2"/>
          <c:y val="5.45745344198351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UA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306149430896058E-2"/>
          <c:y val="0.3562798005964255"/>
          <c:w val="0.63636427628261583"/>
          <c:h val="0.485651857064298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CB8D-4309-98DA-5137E7539F9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2-CB8D-4309-98DA-5137E7539F9E}"/>
              </c:ext>
            </c:extLst>
          </c:dPt>
          <c:dLbls>
            <c:dLbl>
              <c:idx val="0"/>
              <c:layout>
                <c:manualLayout>
                  <c:x val="-0.15008659721905787"/>
                  <c:y val="4.63522291305202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392,4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D-4309-98DA-5137E7539F9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442,8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8D-4309-98DA-5137E7539F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Державний бюджет</c:v>
                </c:pt>
                <c:pt idx="1">
                  <c:v>Місцевий бюджет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645.9</c:v>
                </c:pt>
                <c:pt idx="1">
                  <c:v>814.9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8D-4309-98DA-5137E7539F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156377677974603"/>
          <c:y val="0.41927394602029289"/>
          <c:w val="0.3927941289754493"/>
          <c:h val="0.27894457331735878"/>
        </c:manualLayout>
      </c:layout>
      <c:overlay val="0"/>
      <c:spPr>
        <a:solidFill>
          <a:schemeClr val="bg1">
            <a:lumMod val="9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nap.bahmutrada.gov.u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0C1A9-A73C-4103-A73B-33C5FDD4C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pPr algn="ctr"/>
            <a:b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534809-4605-43B5-9C38-97ABE0368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454" y="323460"/>
            <a:ext cx="7996161" cy="2904222"/>
          </a:xfrm>
        </p:spPr>
        <p:txBody>
          <a:bodyPr>
            <a:noAutofit/>
          </a:bodyPr>
          <a:lstStyle/>
          <a:p>
            <a:pPr algn="ctr"/>
            <a:r>
              <a:rPr lang="uk-UA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br>
              <a:rPr lang="ru-UA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роботи Центру надання адміністративних послуг</a:t>
            </a:r>
            <a:br>
              <a:rPr lang="ru-UA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Бахмутської міської ради </a:t>
            </a:r>
          </a:p>
          <a:p>
            <a:pPr algn="ctr"/>
            <a:r>
              <a:rPr lang="uk-UA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І півріччя 2021 року</a:t>
            </a:r>
            <a:endParaRPr lang="ru-UA" sz="3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CF40B6-16F4-4CE7-97E1-889853D7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987748"/>
            <a:ext cx="5721531" cy="35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2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0"/>
    </mc:Choice>
    <mc:Fallback xmlns="">
      <p:transition spd="slow" advTm="83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593C3-ECA1-4B04-B088-B3B11FB0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39" y="197749"/>
            <a:ext cx="7686239" cy="1151906"/>
          </a:xfrm>
        </p:spPr>
        <p:txBody>
          <a:bodyPr>
            <a:noAutofit/>
          </a:bodyPr>
          <a:lstStyle/>
          <a:p>
            <a:pPr algn="ctr"/>
            <a:r>
              <a:rPr lang="uk-UA" sz="3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зростання кількості видів послуг, які надаються через Центр:</a:t>
            </a:r>
            <a:br>
              <a:rPr lang="ru-UA" sz="3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sz="3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истограммы разных цветов, экономический рост, бесплатный контент, диаграммы  роста бизнеса s, угол, текст png | PNGEgg">
            <a:extLst>
              <a:ext uri="{FF2B5EF4-FFF2-40B4-BE49-F238E27FC236}">
                <a16:creationId xmlns:a16="http://schemas.microsoft.com/office/drawing/2014/main" id="{279EA369-C47E-4902-ABBE-8F845C53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31" y="1888034"/>
            <a:ext cx="4794070" cy="408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89D0401-EE31-4F29-9DFE-6A7CE04DAF1E}"/>
              </a:ext>
            </a:extLst>
          </p:cNvPr>
          <p:cNvSpPr/>
          <p:nvPr/>
        </p:nvSpPr>
        <p:spPr>
          <a:xfrm>
            <a:off x="441960" y="1840366"/>
            <a:ext cx="4297678" cy="454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uk-UA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Станом на дату відкриття 25.12.2013 року - 58 видів;</a:t>
            </a:r>
            <a:endParaRPr lang="ru-UA" sz="23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2014 рік – 86 видів;</a:t>
            </a:r>
            <a:endParaRPr lang="ru-UA" sz="23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2015 рік – 86 видів;</a:t>
            </a:r>
            <a:endParaRPr lang="ru-UA" sz="23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2016 рік – 112 видів;</a:t>
            </a:r>
            <a:endParaRPr lang="ru-UA" sz="23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2017 рік – 138 видів;</a:t>
            </a:r>
            <a:endParaRPr lang="ru-UA" sz="23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2018 рік – 171 вид;</a:t>
            </a:r>
            <a:endParaRPr lang="ru-UA" sz="23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 рік – 180 видів;</a:t>
            </a:r>
            <a:endParaRPr lang="ru-UA" sz="23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02.01.2020 року– 189 видів;</a:t>
            </a:r>
            <a:endParaRPr lang="ru-UA" sz="23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30.06.2020 року-195 видів;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3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24.03.2021 року-227 видів</a:t>
            </a:r>
            <a:endParaRPr lang="ru-UA" sz="23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8"/>
    </mc:Choice>
    <mc:Fallback xmlns="">
      <p:transition spd="slow" advTm="1479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A033B-4A1E-493A-BD5C-C4EAFCC99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296" y="467096"/>
            <a:ext cx="6804561" cy="105294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послуг розподілились за сферами наступним чином:</a:t>
            </a:r>
            <a:br>
              <a:rPr lang="ru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3769947"/>
              </p:ext>
            </p:extLst>
          </p:nvPr>
        </p:nvGraphicFramePr>
        <p:xfrm>
          <a:off x="1077237" y="1520041"/>
          <a:ext cx="7883883" cy="5154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113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70"/>
    </mc:Choice>
    <mc:Fallback xmlns="">
      <p:transition spd="slow" advTm="2507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отариус в Кракове | В Кракове">
            <a:extLst>
              <a:ext uri="{FF2B5EF4-FFF2-40B4-BE49-F238E27FC236}">
                <a16:creationId xmlns:a16="http://schemas.microsoft.com/office/drawing/2014/main" id="{BF4DEA2C-136F-45DE-AB8A-70E3C8D51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0491"/>
            <a:ext cx="3376720" cy="204623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дминистратор офиса - AdieuSovok">
            <a:extLst>
              <a:ext uri="{FF2B5EF4-FFF2-40B4-BE49-F238E27FC236}">
                <a16:creationId xmlns:a16="http://schemas.microsoft.com/office/drawing/2014/main" id="{162043A2-42E9-438A-B60B-CADD29612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40" y="1355058"/>
            <a:ext cx="3543797" cy="21096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atte"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7233C7-5435-49EF-B471-402C5DE02BF0}"/>
              </a:ext>
            </a:extLst>
          </p:cNvPr>
          <p:cNvSpPr/>
          <p:nvPr/>
        </p:nvSpPr>
        <p:spPr>
          <a:xfrm>
            <a:off x="929612" y="93662"/>
            <a:ext cx="854310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00" b="1" i="0" u="none" strike="noStrike" kern="1200" baseline="0">
                <a:solidFill>
                  <a:srgbClr val="54A021">
                    <a:lumMod val="75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300" b="1" dirty="0">
                <a:solidFill>
                  <a:schemeClr val="accent2">
                    <a:lumMod val="75000"/>
                  </a:schemeClr>
                </a:solidFill>
              </a:rPr>
              <a:t>Основні показники роботи Центру за І півріччя 2021 року</a:t>
            </a:r>
            <a:endParaRPr lang="ru-RU" sz="2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6" name="Picture 8" descr="Маєте працівника-іноземця, але не маєте дозволу на його працевлаштування:  які наслідки? | «Дебет-Кредит» - Бухгалтерські новини">
            <a:extLst>
              <a:ext uri="{FF2B5EF4-FFF2-40B4-BE49-F238E27FC236}">
                <a16:creationId xmlns:a16="http://schemas.microsoft.com/office/drawing/2014/main" id="{B6470459-3ABD-4DE1-BDF7-4F7AD2A0D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24" y="4274133"/>
            <a:ext cx="2752001" cy="24576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F2BB0CA-4BEB-4881-A884-233A42677FD2}"/>
              </a:ext>
            </a:extLst>
          </p:cNvPr>
          <p:cNvSpPr/>
          <p:nvPr/>
        </p:nvSpPr>
        <p:spPr>
          <a:xfrm>
            <a:off x="2938365" y="3646724"/>
            <a:ext cx="3376720" cy="512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7995" algn="ctr">
              <a:lnSpc>
                <a:spcPct val="115000"/>
              </a:lnSpc>
              <a:tabLst>
                <a:tab pos="6210935" algn="l"/>
              </a:tabLst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Видано 9095 результатів</a:t>
            </a:r>
            <a:endParaRPr lang="ru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515B498-ED26-4D7C-BCCB-20BF9A44A758}"/>
              </a:ext>
            </a:extLst>
          </p:cNvPr>
          <p:cNvSpPr/>
          <p:nvPr/>
        </p:nvSpPr>
        <p:spPr>
          <a:xfrm>
            <a:off x="6096000" y="611773"/>
            <a:ext cx="3376720" cy="9168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7995" algn="ctr">
              <a:lnSpc>
                <a:spcPct val="115000"/>
              </a:lnSpc>
              <a:tabLst>
                <a:tab pos="6210935" algn="l"/>
              </a:tabLst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 9550 заяв </a:t>
            </a:r>
          </a:p>
          <a:p>
            <a:pPr indent="467995" algn="ctr">
              <a:lnSpc>
                <a:spcPct val="115000"/>
              </a:lnSpc>
              <a:tabLst>
                <a:tab pos="6210935" algn="l"/>
              </a:tabLst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надання адміністративних послуг</a:t>
            </a:r>
            <a:endParaRPr lang="ru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D340AC0-778E-4995-89A0-78E3EFD7583F}"/>
              </a:ext>
            </a:extLst>
          </p:cNvPr>
          <p:cNvSpPr/>
          <p:nvPr/>
        </p:nvSpPr>
        <p:spPr>
          <a:xfrm>
            <a:off x="287440" y="742831"/>
            <a:ext cx="3696731" cy="4462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7995" algn="ctr">
              <a:lnSpc>
                <a:spcPct val="115000"/>
              </a:lnSpc>
              <a:tabLst>
                <a:tab pos="6210935" algn="l"/>
              </a:tabLst>
            </a:pPr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Надано  19492 консультації</a:t>
            </a:r>
            <a:endParaRPr lang="ru-UA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0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58"/>
    </mc:Choice>
    <mc:Fallback xmlns="">
      <p:transition spd="slow" advTm="1585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15921033-207E-4D33-9F76-E1E2185868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282225"/>
              </p:ext>
            </p:extLst>
          </p:nvPr>
        </p:nvGraphicFramePr>
        <p:xfrm>
          <a:off x="679269" y="3429000"/>
          <a:ext cx="7067006" cy="317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41F40039-B0EA-4489-BC43-7E4CCCB7D2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263825"/>
              </p:ext>
            </p:extLst>
          </p:nvPr>
        </p:nvGraphicFramePr>
        <p:xfrm>
          <a:off x="378822" y="251316"/>
          <a:ext cx="5195259" cy="266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Надходження до місцевих бюджетів ➜ АКМЦ">
            <a:extLst>
              <a:ext uri="{FF2B5EF4-FFF2-40B4-BE49-F238E27FC236}">
                <a16:creationId xmlns:a16="http://schemas.microsoft.com/office/drawing/2014/main" id="{BC66179F-3CC0-4A95-A4AF-59ED3299A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052" y="140282"/>
            <a:ext cx="3518262" cy="277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6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3"/>
    </mc:Choice>
    <mc:Fallback xmlns="">
      <p:transition spd="slow" advTm="1682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AF0EDE-616C-4E0A-8A93-4B294AC8A68A}"/>
              </a:ext>
            </a:extLst>
          </p:cNvPr>
          <p:cNvSpPr/>
          <p:nvPr/>
        </p:nvSpPr>
        <p:spPr>
          <a:xfrm>
            <a:off x="807522" y="675674"/>
            <a:ext cx="3828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endParaRPr lang="ru-UA" dirty="0">
              <a:effectLst/>
            </a:endParaRP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4CDD9CC7-C9FB-49A2-BA34-94A51319F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7" t="12742" r="27168" b="12601"/>
          <a:stretch/>
        </p:blipFill>
        <p:spPr bwMode="auto">
          <a:xfrm>
            <a:off x="7081582" y="1071154"/>
            <a:ext cx="4849160" cy="4715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9CAF06-C240-4041-B2EE-F0BA00F52CBF}"/>
              </a:ext>
            </a:extLst>
          </p:cNvPr>
          <p:cNvSpPr/>
          <p:nvPr/>
        </p:nvSpPr>
        <p:spPr>
          <a:xfrm>
            <a:off x="-1063156" y="110784"/>
            <a:ext cx="11296438" cy="450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 algn="ctr">
              <a:lnSpc>
                <a:spcPct val="115000"/>
              </a:lnSpc>
              <a:tabLst>
                <a:tab pos="6210935" algn="l"/>
              </a:tabLst>
            </a:pP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організаційної ефективності та якості надання послуг</a:t>
            </a:r>
            <a:endParaRPr lang="ru-UA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742A52-CDA0-43DD-AF2B-0B5EC98E3E16}"/>
              </a:ext>
            </a:extLst>
          </p:cNvPr>
          <p:cNvSpPr/>
          <p:nvPr/>
        </p:nvSpPr>
        <p:spPr>
          <a:xfrm>
            <a:off x="261258" y="619835"/>
            <a:ext cx="67092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функціонує окремо створений вебсайт Центру</a:t>
            </a:r>
          </a:p>
          <a:p>
            <a:pPr algn="ctr"/>
            <a:r>
              <a:rPr lang="uk-UA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cnap.bahmutrada.gov.ua</a:t>
            </a:r>
            <a:r>
              <a:rPr lang="en-US" sz="2000" b="1" u="sng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b="1" u="sng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Переваги-доступність та зручність, види послуг згруповані «за життєвими ситуаціями», існує можливість перевірити стан замовлення послуги та чергу онлайн.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UA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Бизнес-идеи для создания домашнего бизнеса - RealyBiz.ru">
            <a:extLst>
              <a:ext uri="{FF2B5EF4-FFF2-40B4-BE49-F238E27FC236}">
                <a16:creationId xmlns:a16="http://schemas.microsoft.com/office/drawing/2014/main" id="{9CE6DE64-316E-4E70-82E5-2E8CDD0F9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95" y="3593474"/>
            <a:ext cx="4371702" cy="27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F09C29F-759F-4728-BC2A-B1C8F71FD240}"/>
              </a:ext>
            </a:extLst>
          </p:cNvPr>
          <p:cNvSpPr/>
          <p:nvPr/>
        </p:nvSpPr>
        <p:spPr>
          <a:xfrm>
            <a:off x="261258" y="2248863"/>
            <a:ext cx="7205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Набирає популярності отримання онлайн послуги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«Видача довідки про реєстрацію місця проживання».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півріччя 2021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такою можливістю скористалось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осіб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22313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1"/>
    </mc:Choice>
    <mc:Fallback xmlns="">
      <p:transition spd="slow" advTm="228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26DCE30-3E1E-498E-9E11-5ABD5D5DDED7}"/>
              </a:ext>
            </a:extLst>
          </p:cNvPr>
          <p:cNvSpPr/>
          <p:nvPr/>
        </p:nvSpPr>
        <p:spPr>
          <a:xfrm>
            <a:off x="5266662" y="3429000"/>
            <a:ext cx="4566684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endParaRPr lang="ru-UA" sz="1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38E3AF-C1D5-4313-95A2-047ED30AD604}"/>
              </a:ext>
            </a:extLst>
          </p:cNvPr>
          <p:cNvSpPr/>
          <p:nvPr/>
        </p:nvSpPr>
        <p:spPr>
          <a:xfrm>
            <a:off x="773518" y="561823"/>
            <a:ext cx="85060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spcAft>
                <a:spcPts val="0"/>
              </a:spcAft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За І півріччя 2021 року </a:t>
            </a:r>
            <a:r>
              <a:rPr lang="uk-UA" sz="2000" dirty="0">
                <a:latin typeface="Times New Roman" panose="02020603050405020304" pitchFamily="18" charset="0"/>
              </a:rPr>
              <a:t>Центром надання здійснено обслуговування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1128 осіб, </a:t>
            </a:r>
            <a:r>
              <a:rPr lang="uk-UA" sz="2000" dirty="0">
                <a:latin typeface="Times New Roman" panose="02020603050405020304" pitchFamily="18" charset="0"/>
              </a:rPr>
              <a:t>у тому числі: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641особу </a:t>
            </a:r>
            <a:r>
              <a:rPr lang="uk-UA" sz="2000" dirty="0">
                <a:latin typeface="Times New Roman" panose="02020603050405020304" pitchFamily="18" charset="0"/>
              </a:rPr>
              <a:t>щодо оформлення паспорту громадянина України для виїзду за кордон;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487 осіб </a:t>
            </a:r>
            <a:r>
              <a:rPr lang="uk-UA" sz="2000" dirty="0">
                <a:latin typeface="Times New Roman" panose="02020603050405020304" pitchFamily="18" charset="0"/>
              </a:rPr>
              <a:t>з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</a:rPr>
              <a:t>оформлення паспорту  у формі </a:t>
            </a:r>
            <a:r>
              <a:rPr lang="en-US" sz="2000" dirty="0">
                <a:latin typeface="Times New Roman" panose="02020603050405020304" pitchFamily="18" charset="0"/>
              </a:rPr>
              <a:t>ID-</a:t>
            </a:r>
            <a:r>
              <a:rPr lang="uk-UA" sz="2000" dirty="0">
                <a:latin typeface="Times New Roman" panose="02020603050405020304" pitchFamily="18" charset="0"/>
              </a:rPr>
              <a:t>картки, в т. ч.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238 дітей</a:t>
            </a:r>
            <a:r>
              <a:rPr lang="uk-UA" sz="2000" dirty="0">
                <a:latin typeface="Times New Roman" panose="02020603050405020304" pitchFamily="18" charset="0"/>
              </a:rPr>
              <a:t> віком від 14 років, які оформлювали паспорт вперше.</a:t>
            </a:r>
            <a:endParaRPr lang="ru-UA" sz="2000" dirty="0">
              <a:latin typeface="Times New Roman" panose="02020603050405020304" pitchFamily="18" charset="0"/>
            </a:endParaRPr>
          </a:p>
        </p:txBody>
      </p:sp>
      <p:pic>
        <p:nvPicPr>
          <p:cNvPr id="1028" name="Picture 4" descr="Ажиотаж и очереди: где оформить загранпаспорт в Северодонецке и сколько это  стоит | Новости">
            <a:extLst>
              <a:ext uri="{FF2B5EF4-FFF2-40B4-BE49-F238E27FC236}">
                <a16:creationId xmlns:a16="http://schemas.microsoft.com/office/drawing/2014/main" id="{05984075-760D-45BB-A18A-6E4F18CEA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" y="2655977"/>
            <a:ext cx="8400026" cy="340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00"/>
    </mc:Choice>
    <mc:Fallback xmlns="">
      <p:transition spd="slow" advTm="184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6F58D67-76C5-49C2-8CA0-E93275004A7A}"/>
              </a:ext>
            </a:extLst>
          </p:cNvPr>
          <p:cNvSpPr/>
          <p:nvPr/>
        </p:nvSpPr>
        <p:spPr>
          <a:xfrm>
            <a:off x="724896" y="162738"/>
            <a:ext cx="8180425" cy="2007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7995">
              <a:lnSpc>
                <a:spcPct val="115000"/>
              </a:lnSpc>
              <a:tabLst>
                <a:tab pos="6210935" algn="l"/>
              </a:tabLst>
            </a:pP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 комплексна послуга «єМалятко» набирає попиту серед батьків новонароджених малюків. </a:t>
            </a:r>
          </a:p>
          <a:p>
            <a:pPr indent="467995" algn="just">
              <a:lnSpc>
                <a:spcPct val="115000"/>
              </a:lnSpc>
              <a:tabLst>
                <a:tab pos="6210935" algn="l"/>
              </a:tabLst>
            </a:pPr>
            <a:r>
              <a:rPr lang="uk-UA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І півріччя 2021 року в рамках цієї послуги Центром прийнято 18 заяв та зареєстровано народження 12 хлопчиків та 6 дівчаток. </a:t>
            </a:r>
            <a:endParaRPr lang="ru-UA" sz="2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86" name="Picture 38" descr="В Украине запускают новый электронный сервис &amp;quot;Е-Малятко&amp;quot; | Новости в &amp;#39;Час  Пик&amp;#39;">
            <a:extLst>
              <a:ext uri="{FF2B5EF4-FFF2-40B4-BE49-F238E27FC236}">
                <a16:creationId xmlns:a16="http://schemas.microsoft.com/office/drawing/2014/main" id="{05707158-1EAD-45AB-9FAE-AA6D6511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53" y="2392326"/>
            <a:ext cx="5957113" cy="396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2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0"/>
    </mc:Choice>
    <mc:Fallback xmlns="">
      <p:transition spd="slow" advTm="17320"/>
    </mc:Fallback>
  </mc:AlternateContent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1757</TotalTime>
  <Words>260</Words>
  <Application>Microsoft Office PowerPoint</Application>
  <PresentationFormat>Широкоэкранный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     </vt:lpstr>
      <vt:lpstr>Динаміка зростання кількості видів послуг, які надаються через Центр: </vt:lpstr>
      <vt:lpstr>Види послуг розподілились за сферами наступним чином: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Admin</dc:creator>
  <cp:lastModifiedBy>Admin</cp:lastModifiedBy>
  <cp:revision>115</cp:revision>
  <cp:lastPrinted>2021-07-19T12:46:07Z</cp:lastPrinted>
  <dcterms:created xsi:type="dcterms:W3CDTF">2021-01-19T11:46:03Z</dcterms:created>
  <dcterms:modified xsi:type="dcterms:W3CDTF">2021-07-22T10:47:48Z</dcterms:modified>
</cp:coreProperties>
</file>